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3" r:id="rId1"/>
    <p:sldMasterId id="2147483737" r:id="rId2"/>
    <p:sldMasterId id="2147483660" r:id="rId3"/>
    <p:sldMasterId id="2147483665" r:id="rId4"/>
    <p:sldMasterId id="2147483671" r:id="rId5"/>
    <p:sldMasterId id="2147483674" r:id="rId6"/>
    <p:sldMasterId id="2147483680" r:id="rId7"/>
    <p:sldMasterId id="2147483686" r:id="rId8"/>
    <p:sldMasterId id="2147483699" r:id="rId9"/>
  </p:sldMasterIdLst>
  <p:notesMasterIdLst>
    <p:notesMasterId r:id="rId19"/>
  </p:notesMasterIdLst>
  <p:sldIdLst>
    <p:sldId id="258" r:id="rId10"/>
    <p:sldId id="712" r:id="rId11"/>
    <p:sldId id="714" r:id="rId12"/>
    <p:sldId id="715" r:id="rId13"/>
    <p:sldId id="716" r:id="rId14"/>
    <p:sldId id="717" r:id="rId15"/>
    <p:sldId id="718" r:id="rId16"/>
    <p:sldId id="719" r:id="rId17"/>
    <p:sldId id="720" r:id="rId18"/>
  </p:sldIdLst>
  <p:sldSz cx="9144000" cy="6858000" type="screen4x3"/>
  <p:notesSz cx="7010400" cy="9296400"/>
  <p:embeddedFontLst>
    <p:embeddedFont>
      <p:font typeface="Algerian" panose="04020705040A02060702" pitchFamily="82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Helvetica Neue" panose="020B0604020202020204"/>
      <p:regular r:id="rId25"/>
      <p:bold r:id="rId26"/>
      <p:italic r:id="rId27"/>
      <p:boldItalic r:id="rId28"/>
    </p:embeddedFont>
    <p:embeddedFont>
      <p:font typeface="Microsoft Sans Serif" panose="020B0604020202020204" pitchFamily="34" charset="0"/>
      <p:regular r:id="rId29"/>
    </p:embeddedFont>
    <p:embeddedFont>
      <p:font typeface="SJSU Spartan Bold" panose="02000000000000000000" charset="0"/>
      <p:regular r:id="rId30"/>
    </p:embeddedFont>
    <p:embeddedFont>
      <p:font typeface="SJSU Spartan Regular" panose="02000000000000000000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1B665-E86F-466B-813B-4E6C05761FB7}">
          <p14:sldIdLst>
            <p14:sldId id="258"/>
          </p14:sldIdLst>
        </p14:section>
        <p14:section name="Untitled Section" id="{F72D753F-32C6-4738-A0A3-6903C130F7D4}">
          <p14:sldIdLst>
            <p14:sldId id="712"/>
            <p14:sldId id="714"/>
            <p14:sldId id="715"/>
            <p14:sldId id="716"/>
            <p14:sldId id="717"/>
            <p14:sldId id="718"/>
            <p14:sldId id="719"/>
            <p14:sldId id="7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E416D5"/>
    <a:srgbClr val="2CDB1F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8176" autoAdjust="0"/>
    <p:restoredTop sz="95597" autoAdjust="0"/>
  </p:normalViewPr>
  <p:slideViewPr>
    <p:cSldViewPr snapToGrid="0">
      <p:cViewPr varScale="1">
        <p:scale>
          <a:sx n="64" d="100"/>
          <a:sy n="64" d="100"/>
        </p:scale>
        <p:origin x="166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chartUserShapes" Target="../drawings/drawing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chartUserShapes" Target="../drawings/drawing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chartUserShapes" Target="../drawings/drawing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54-42E5-9F2B-416872B90020}"/>
              </c:ext>
            </c:extLst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54-42E5-9F2B-416872B90020}"/>
              </c:ext>
            </c:extLst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B54-42E5-9F2B-416872B90020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B54-42E5-9F2B-416872B9002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54-42E5-9F2B-416872B900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>
                          <a:latin typeface="SJSU Spartan Bold" panose="02000000000000000000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JSU Spartan Bold" panose="02000000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025E-43E0-9AA8-90A147A6406D}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5E-43E0-9AA8-90A147A6406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>
                          <a:latin typeface="SJSU Spartan Bold" panose="02000000000000000000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JSU Spartan Bold" panose="02000000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025E-43E0-9AA8-90A147A6406D}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25E-43E0-9AA8-90A147A6406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>
                          <a:latin typeface="SJSU Spartan Bold" panose="02000000000000000000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JSU Spartan Bold" panose="02000000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025E-43E0-9AA8-90A147A6406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25E-43E0-9AA8-90A147A6406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89191168"/>
        <c:axId val="189289536"/>
      </c:barChart>
      <c:catAx>
        <c:axId val="1891911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9289536"/>
        <c:crosses val="autoZero"/>
        <c:auto val="1"/>
        <c:lblAlgn val="ctr"/>
        <c:lblOffset val="100"/>
        <c:noMultiLvlLbl val="0"/>
      </c:catAx>
      <c:valAx>
        <c:axId val="18928953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8919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>
                          <a:latin typeface="SJSU Spartan Bold" panose="02000000000000000000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JSU Spartan Bold" panose="02000000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BC41-4F47-B1A9-0C9716FB7E36}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C41-4F47-B1A9-0C9716FB7E3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>
                          <a:latin typeface="SJSU Spartan Bold" panose="02000000000000000000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JSU Spartan Bold" panose="02000000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C41-4F47-B1A9-0C9716FB7E36}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C41-4F47-B1A9-0C9716FB7E3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>
                          <a:latin typeface="SJSU Spartan Bold" panose="02000000000000000000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JSU Spartan Bold" panose="02000000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C41-4F47-B1A9-0C9716FB7E36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C41-4F47-B1A9-0C9716FB7E3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89516288"/>
        <c:axId val="189291840"/>
      </c:barChart>
      <c:catAx>
        <c:axId val="189516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9291840"/>
        <c:crosses val="autoZero"/>
        <c:auto val="1"/>
        <c:lblAlgn val="ctr"/>
        <c:lblOffset val="100"/>
        <c:noMultiLvlLbl val="0"/>
      </c:catAx>
      <c:valAx>
        <c:axId val="189291840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8951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Blue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</c:v>
                </c:pt>
                <c:pt idx="1">
                  <c:v>140</c:v>
                </c:pt>
                <c:pt idx="2">
                  <c:v>190</c:v>
                </c:pt>
                <c:pt idx="3">
                  <c:v>180</c:v>
                </c:pt>
                <c:pt idx="4">
                  <c:v>210</c:v>
                </c:pt>
                <c:pt idx="5">
                  <c:v>260</c:v>
                </c:pt>
                <c:pt idx="6">
                  <c:v>255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6BB-46F4-9211-52A97BE01E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150</c:v>
                </c:pt>
                <c:pt idx="1">
                  <c:v>225</c:v>
                </c:pt>
                <c:pt idx="2">
                  <c:v>140</c:v>
                </c:pt>
                <c:pt idx="3">
                  <c:v>200</c:v>
                </c:pt>
                <c:pt idx="4">
                  <c:v>100</c:v>
                </c:pt>
                <c:pt idx="5">
                  <c:v>225</c:v>
                </c:pt>
                <c:pt idx="6">
                  <c:v>300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BB-46F4-9211-52A97BE01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204992"/>
        <c:axId val="189310656"/>
      </c:lineChart>
      <c:catAx>
        <c:axId val="1892049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89310656"/>
        <c:crossesAt val="0"/>
        <c:auto val="1"/>
        <c:lblAlgn val="ctr"/>
        <c:lblOffset val="100"/>
        <c:noMultiLvlLbl val="0"/>
      </c:catAx>
      <c:valAx>
        <c:axId val="189310656"/>
        <c:scaling>
          <c:orientation val="minMax"/>
          <c:max val="300"/>
          <c:min val="5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89204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6BC-4286-BD14-5D3940587E91}"/>
              </c:ext>
            </c:extLst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6BC-4286-BD14-5D3940587E91}"/>
              </c:ext>
            </c:extLst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BC-4286-BD14-5D3940587E9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6BC-4286-BD14-5D3940587E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6BC-4286-BD14-5D3940587E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BD-4BEE-A81F-AA8B8182A1C3}"/>
              </c:ext>
            </c:extLst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BD-4BEE-A81F-AA8B8182A1C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DBD-4BEE-A81F-AA8B8182A1C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DBD-4BEE-A81F-AA8B8182A1C3}"/>
              </c:ext>
            </c:extLst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/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DBD-4BEE-A81F-AA8B8182A1C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DBD-4BEE-A81F-AA8B8182A1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DBD-4BEE-A81F-AA8B8182A1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0BE-46C4-978B-22E93EE832EB}"/>
              </c:ext>
            </c:extLst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0BE-46C4-978B-22E93EE832EB}"/>
              </c:ext>
            </c:extLst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0BE-46C4-978B-22E93EE832EB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0BE-46C4-978B-22E93EE832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BE-46C4-978B-22E93EE832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706-40AD-B2E8-28760588C5A4}"/>
              </c:ext>
            </c:extLst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706-40AD-B2E8-28760588C5A4}"/>
              </c:ext>
            </c:extLst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706-40AD-B2E8-28760588C5A4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706-40AD-B2E8-28760588C5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706-40AD-B2E8-28760588C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D6-4323-87AB-CA887FD3ED51}"/>
              </c:ext>
            </c:extLst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D6-4323-87AB-CA887FD3ED5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CD6-4323-87AB-CA887FD3ED5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CD6-4323-87AB-CA887FD3ED51}"/>
              </c:ext>
            </c:extLst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/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44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FCD6-4323-87AB-CA887FD3ED5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D6-4323-87AB-CA887FD3ED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CD6-4323-87AB-CA887FD3ED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29712550265527"/>
          <c:y val="0.16611742334415455"/>
          <c:w val="0.77442029647610955"/>
          <c:h val="0.452040141975877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F14-4448-A785-18B1747EB456}"/>
              </c:ext>
            </c:extLst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F14-4448-A785-18B1747EB456}"/>
              </c:ext>
            </c:extLst>
          </c:dPt>
          <c:dLbls>
            <c:dLbl>
              <c:idx val="0"/>
              <c:layout>
                <c:manualLayout>
                  <c:x val="-0.26913868147898501"/>
                  <c:y val="8.08593700258753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177671941378832"/>
                      <c:h val="0.1378828040180361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F14-4448-A785-18B1747EB45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F14-4448-A785-18B1747EB4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F14-4448-A785-18B1747EB4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39254039575637"/>
          <c:y val="0.1734524376567152"/>
          <c:w val="0.7593624444981214"/>
          <c:h val="0.443251080016542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2009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6A-450D-AE1B-98FB96B26122}"/>
              </c:ext>
            </c:extLst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6A-450D-AE1B-98FB96B26122}"/>
              </c:ext>
            </c:extLst>
          </c:dPt>
          <c:dLbls>
            <c:dLbl>
              <c:idx val="0"/>
              <c:layout>
                <c:manualLayout>
                  <c:x val="-9.051390534677059E-2"/>
                  <c:y val="-0.214453111807756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/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60159146767"/>
                      <c:h val="0.1566328028646159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6A-450D-AE1B-98FB96B2612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16A-450D-AE1B-98FB96B2612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6A-450D-AE1B-98FB96B261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>
                          <a:latin typeface="SJSU Spartan Bold" panose="02000000000000000000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JSU Spartan Bold" panose="02000000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3BF4-46D7-ACC5-D7A6202E111D}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F4-46D7-ACC5-D7A6202E11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>
                          <a:latin typeface="SJSU Spartan Bold" panose="02000000000000000000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JSU Spartan Bold" panose="02000000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BF4-46D7-ACC5-D7A6202E111D}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BF4-46D7-ACC5-D7A6202E11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>
                          <a:latin typeface="SJSU Spartan Bold" panose="02000000000000000000" pitchFamily="2" charset="0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dk1">
                          <a:lumMod val="65000"/>
                          <a:lumOff val="35000"/>
                        </a:schemeClr>
                      </a:solidFill>
                      <a:latin typeface="SJSU Spartan Bold" panose="02000000000000000000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BF4-46D7-ACC5-D7A6202E111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BF4-46D7-ACC5-D7A6202E11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88910080"/>
        <c:axId val="189287808"/>
      </c:barChart>
      <c:catAx>
        <c:axId val="1889100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89287808"/>
        <c:crosses val="autoZero"/>
        <c:auto val="1"/>
        <c:lblAlgn val="ctr"/>
        <c:lblOffset val="100"/>
        <c:noMultiLvlLbl val="0"/>
      </c:catAx>
      <c:valAx>
        <c:axId val="18928780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88910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>
              <a:latin typeface="Helvetica Neue" panose="020B0604020202020204" pitchFamily="34" charset="0"/>
            </a:rPr>
            <a:t>Lorem ipsum dolor sit </a:t>
          </a:r>
          <a:r>
            <a:rPr lang="en-US" sz="1200" dirty="0" err="1">
              <a:latin typeface="Helvetica Neue" panose="020B0604020202020204" pitchFamily="34" charset="0"/>
            </a:rPr>
            <a:t>amet</a:t>
          </a:r>
          <a:r>
            <a:rPr lang="en-US" sz="1200" dirty="0">
              <a:latin typeface="Helvetica Neue" panose="020B0604020202020204" pitchFamily="34" charset="0"/>
            </a:rPr>
            <a:t>, </a:t>
          </a:r>
          <a:r>
            <a:rPr lang="en-US" sz="1200" dirty="0" err="1">
              <a:latin typeface="Helvetica Neue" panose="020B0604020202020204" pitchFamily="34" charset="0"/>
            </a:rPr>
            <a:t>consectetur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adipiscing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elit</a:t>
          </a:r>
          <a:r>
            <a:rPr lang="en-US" sz="1200" dirty="0">
              <a:latin typeface="Helvetica Neue" panose="020B0604020202020204" pitchFamily="34" charset="0"/>
            </a:rPr>
            <a:t>. Nam ac </a:t>
          </a:r>
          <a:r>
            <a:rPr lang="en-US" sz="1200" dirty="0" err="1">
              <a:latin typeface="Helvetica Neue" panose="020B0604020202020204" pitchFamily="34" charset="0"/>
            </a:rPr>
            <a:t>tincidunt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turpis</a:t>
          </a:r>
          <a:r>
            <a:rPr lang="en-US" sz="1200" dirty="0">
              <a:latin typeface="Helvetica Neue" panose="020B0604020202020204" pitchFamily="34" charset="0"/>
            </a:rPr>
            <a:t>. </a:t>
          </a:r>
          <a:r>
            <a:rPr lang="en-US" sz="1200" dirty="0" err="1">
              <a:latin typeface="Helvetica Neue" panose="020B0604020202020204" pitchFamily="34" charset="0"/>
            </a:rPr>
            <a:t>Ut</a:t>
          </a:r>
          <a:r>
            <a:rPr lang="en-US" sz="1200" dirty="0">
              <a:latin typeface="Helvetica Neue" panose="020B0604020202020204" pitchFamily="34" charset="0"/>
            </a:rPr>
            <a:t> dui </a:t>
          </a:r>
          <a:r>
            <a:rPr lang="en-US" sz="1200" dirty="0" err="1">
              <a:latin typeface="Helvetica Neue" panose="020B0604020202020204" pitchFamily="34" charset="0"/>
            </a:rPr>
            <a:t>urna</a:t>
          </a:r>
          <a:r>
            <a:rPr lang="en-US" sz="1200" dirty="0">
              <a:latin typeface="Helvetica Neue" panose="020B0604020202020204" pitchFamily="34" charset="0"/>
            </a:rPr>
            <a:t>, </a:t>
          </a:r>
          <a:r>
            <a:rPr lang="en-US" sz="1200" dirty="0" err="1">
              <a:latin typeface="Helvetica Neue" panose="020B0604020202020204" pitchFamily="34" charset="0"/>
            </a:rPr>
            <a:t>tincidunt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quis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mauris</a:t>
          </a:r>
          <a:r>
            <a:rPr lang="en-US" sz="1200" dirty="0">
              <a:latin typeface="Helvetica Neue" panose="020B0604020202020204" pitchFamily="34" charset="0"/>
            </a:rPr>
            <a:t> id, </a:t>
          </a:r>
          <a:r>
            <a:rPr lang="en-US" sz="1200" dirty="0" err="1">
              <a:latin typeface="Helvetica Neue" panose="020B0604020202020204" pitchFamily="34" charset="0"/>
            </a:rPr>
            <a:t>egestas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egestas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tellus</a:t>
          </a:r>
          <a:r>
            <a:rPr lang="en-US" sz="1200" dirty="0">
              <a:latin typeface="Helvetica Neue" panose="020B0604020202020204" pitchFamily="34" charset="0"/>
            </a:rPr>
            <a:t>. </a:t>
          </a:r>
          <a:r>
            <a:rPr lang="en-US" sz="1200" dirty="0" err="1">
              <a:latin typeface="Helvetica Neue" panose="020B0604020202020204" pitchFamily="34" charset="0"/>
            </a:rPr>
            <a:t>Nulla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facilisi</a:t>
          </a:r>
          <a:r>
            <a:rPr lang="en-US" sz="1200" dirty="0">
              <a:latin typeface="Helvetica Neue" panose="020B0604020202020204" pitchFamily="34" charset="0"/>
            </a:rPr>
            <a:t>. Dui id </a:t>
          </a:r>
          <a:r>
            <a:rPr lang="en-US" sz="1200" dirty="0" err="1">
              <a:latin typeface="Helvetica Neue" panose="020B0604020202020204" pitchFamily="34" charset="0"/>
            </a:rPr>
            <a:t>lacinia</a:t>
          </a:r>
          <a:r>
            <a:rPr lang="en-US" sz="1200" dirty="0">
              <a:latin typeface="Helvetica Neue" panose="020B0604020202020204" pitchFamily="34" charset="0"/>
            </a:rPr>
            <a:t> vel.</a:t>
          </a: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0.04595</cdr:x>
      <cdr:y>0.7115</cdr:y>
    </cdr:from>
    <cdr:to>
      <cdr:x>0.95203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0948" y="3736126"/>
          <a:ext cx="2187757" cy="313052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</a:p>
      </cdr:txBody>
    </cdr:sp>
  </cdr:relSizeAnchor>
  <cdr:relSizeAnchor xmlns:cdr="http://schemas.openxmlformats.org/drawingml/2006/chartDrawing">
    <cdr:from>
      <cdr:x>0.04595</cdr:x>
      <cdr:y>0.80328</cdr:y>
    </cdr:from>
    <cdr:to>
      <cdr:x>0.9465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33427" y="4218067"/>
          <a:ext cx="2614863" cy="10329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0.04462</cdr:x>
      <cdr:y>0.7115</cdr:y>
    </cdr:from>
    <cdr:to>
      <cdr:x>0.9565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4273" y="3736125"/>
          <a:ext cx="3765905" cy="313053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</a:p>
      </cdr:txBody>
    </cdr:sp>
  </cdr:relSizeAnchor>
  <cdr:relSizeAnchor xmlns:cdr="http://schemas.openxmlformats.org/drawingml/2006/chartDrawing">
    <cdr:from>
      <cdr:x>0.04171</cdr:x>
      <cdr:y>0.80328</cdr:y>
    </cdr:from>
    <cdr:to>
      <cdr:x>0.95067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29681" y="4352707"/>
          <a:ext cx="5005136" cy="106596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adipiacing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noborust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jaobroaibi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>
              <a:latin typeface="Helvetica Neue" panose="020B0604020202020204" pitchFamily="34" charset="0"/>
            </a:rPr>
            <a:t>Lorem ipsum dolor sit </a:t>
          </a:r>
          <a:r>
            <a:rPr lang="en-US" sz="1200" dirty="0" err="1">
              <a:latin typeface="Helvetica Neue" panose="020B0604020202020204" pitchFamily="34" charset="0"/>
            </a:rPr>
            <a:t>amet</a:t>
          </a:r>
          <a:r>
            <a:rPr lang="en-US" sz="1200" dirty="0">
              <a:latin typeface="Helvetica Neue" panose="020B0604020202020204" pitchFamily="34" charset="0"/>
            </a:rPr>
            <a:t>, </a:t>
          </a:r>
          <a:r>
            <a:rPr lang="en-US" sz="1200" dirty="0" err="1">
              <a:latin typeface="Helvetica Neue" panose="020B0604020202020204" pitchFamily="34" charset="0"/>
            </a:rPr>
            <a:t>consectetur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adipiscing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elit</a:t>
          </a:r>
          <a:r>
            <a:rPr lang="en-US" sz="1200" dirty="0">
              <a:latin typeface="Helvetica Neue" panose="020B0604020202020204" pitchFamily="34" charset="0"/>
            </a:rPr>
            <a:t>. Nam ac </a:t>
          </a:r>
          <a:r>
            <a:rPr lang="en-US" sz="1200" dirty="0" err="1">
              <a:latin typeface="Helvetica Neue" panose="020B0604020202020204" pitchFamily="34" charset="0"/>
            </a:rPr>
            <a:t>tincidunt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turpis</a:t>
          </a:r>
          <a:r>
            <a:rPr lang="en-US" sz="1200" dirty="0">
              <a:latin typeface="Helvetica Neue" panose="020B0604020202020204" pitchFamily="34" charset="0"/>
            </a:rPr>
            <a:t>. </a:t>
          </a:r>
          <a:r>
            <a:rPr lang="en-US" sz="1200" dirty="0" err="1">
              <a:latin typeface="Helvetica Neue" panose="020B0604020202020204" pitchFamily="34" charset="0"/>
            </a:rPr>
            <a:t>Ut</a:t>
          </a:r>
          <a:r>
            <a:rPr lang="en-US" sz="1200" dirty="0">
              <a:latin typeface="Helvetica Neue" panose="020B0604020202020204" pitchFamily="34" charset="0"/>
            </a:rPr>
            <a:t> dui </a:t>
          </a:r>
          <a:r>
            <a:rPr lang="en-US" sz="1200" dirty="0" err="1">
              <a:latin typeface="Helvetica Neue" panose="020B0604020202020204" pitchFamily="34" charset="0"/>
            </a:rPr>
            <a:t>urna</a:t>
          </a:r>
          <a:r>
            <a:rPr lang="en-US" sz="1200" dirty="0">
              <a:latin typeface="Helvetica Neue" panose="020B0604020202020204" pitchFamily="34" charset="0"/>
            </a:rPr>
            <a:t>, </a:t>
          </a:r>
          <a:r>
            <a:rPr lang="en-US" sz="1200" dirty="0" err="1">
              <a:latin typeface="Helvetica Neue" panose="020B0604020202020204" pitchFamily="34" charset="0"/>
            </a:rPr>
            <a:t>tincidunt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quis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mauris</a:t>
          </a:r>
          <a:r>
            <a:rPr lang="en-US" sz="1200" dirty="0">
              <a:latin typeface="Helvetica Neue" panose="020B0604020202020204" pitchFamily="34" charset="0"/>
            </a:rPr>
            <a:t> id, </a:t>
          </a:r>
          <a:r>
            <a:rPr lang="en-US" sz="1200" dirty="0" err="1">
              <a:latin typeface="Helvetica Neue" panose="020B0604020202020204" pitchFamily="34" charset="0"/>
            </a:rPr>
            <a:t>egestas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egestas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tellus</a:t>
          </a:r>
          <a:r>
            <a:rPr lang="en-US" sz="1200" dirty="0">
              <a:latin typeface="Helvetica Neue" panose="020B0604020202020204" pitchFamily="34" charset="0"/>
            </a:rPr>
            <a:t>. </a:t>
          </a:r>
          <a:r>
            <a:rPr lang="en-US" sz="1200" dirty="0" err="1">
              <a:latin typeface="Helvetica Neue" panose="020B0604020202020204" pitchFamily="34" charset="0"/>
            </a:rPr>
            <a:t>Nulla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facilisi</a:t>
          </a:r>
          <a:r>
            <a:rPr lang="en-US" sz="1200" dirty="0">
              <a:latin typeface="Helvetica Neue" panose="020B0604020202020204" pitchFamily="34" charset="0"/>
            </a:rPr>
            <a:t>. Dui id </a:t>
          </a:r>
          <a:r>
            <a:rPr lang="en-US" sz="1200" dirty="0" err="1">
              <a:latin typeface="Helvetica Neue" panose="020B0604020202020204" pitchFamily="34" charset="0"/>
            </a:rPr>
            <a:t>lacinia</a:t>
          </a:r>
          <a:r>
            <a:rPr lang="en-US" sz="1200" dirty="0">
              <a:latin typeface="Helvetica Neue" panose="020B0604020202020204" pitchFamily="34" charset="0"/>
            </a:rPr>
            <a:t> vel.</a:t>
          </a: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>
              <a:latin typeface="Helvetica Neue" panose="020B0604020202020204" pitchFamily="34" charset="0"/>
            </a:rPr>
            <a:t>Lorem ipsum dolor sit </a:t>
          </a:r>
          <a:r>
            <a:rPr lang="en-US" sz="1200" dirty="0" err="1">
              <a:latin typeface="Helvetica Neue" panose="020B0604020202020204" pitchFamily="34" charset="0"/>
            </a:rPr>
            <a:t>amet</a:t>
          </a:r>
          <a:r>
            <a:rPr lang="en-US" sz="1200" dirty="0">
              <a:latin typeface="Helvetica Neue" panose="020B0604020202020204" pitchFamily="34" charset="0"/>
            </a:rPr>
            <a:t>, </a:t>
          </a:r>
          <a:r>
            <a:rPr lang="en-US" sz="1200" dirty="0" err="1">
              <a:latin typeface="Helvetica Neue" panose="020B0604020202020204" pitchFamily="34" charset="0"/>
            </a:rPr>
            <a:t>consectetur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adipiscing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elit</a:t>
          </a:r>
          <a:r>
            <a:rPr lang="en-US" sz="1200" dirty="0">
              <a:latin typeface="Helvetica Neue" panose="020B0604020202020204" pitchFamily="34" charset="0"/>
            </a:rPr>
            <a:t>. Nam ac </a:t>
          </a:r>
          <a:r>
            <a:rPr lang="en-US" sz="1200" dirty="0" err="1">
              <a:latin typeface="Helvetica Neue" panose="020B0604020202020204" pitchFamily="34" charset="0"/>
            </a:rPr>
            <a:t>tincidunt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turpis</a:t>
          </a:r>
          <a:r>
            <a:rPr lang="en-US" sz="1200" dirty="0">
              <a:latin typeface="Helvetica Neue" panose="020B0604020202020204" pitchFamily="34" charset="0"/>
            </a:rPr>
            <a:t>. </a:t>
          </a:r>
          <a:r>
            <a:rPr lang="en-US" sz="1200" dirty="0" err="1">
              <a:latin typeface="Helvetica Neue" panose="020B0604020202020204" pitchFamily="34" charset="0"/>
            </a:rPr>
            <a:t>Ut</a:t>
          </a:r>
          <a:r>
            <a:rPr lang="en-US" sz="1200" dirty="0">
              <a:latin typeface="Helvetica Neue" panose="020B0604020202020204" pitchFamily="34" charset="0"/>
            </a:rPr>
            <a:t> dui </a:t>
          </a:r>
          <a:r>
            <a:rPr lang="en-US" sz="1200" dirty="0" err="1">
              <a:latin typeface="Helvetica Neue" panose="020B0604020202020204" pitchFamily="34" charset="0"/>
            </a:rPr>
            <a:t>urna</a:t>
          </a:r>
          <a:r>
            <a:rPr lang="en-US" sz="1200" dirty="0">
              <a:latin typeface="Helvetica Neue" panose="020B0604020202020204" pitchFamily="34" charset="0"/>
            </a:rPr>
            <a:t>, </a:t>
          </a:r>
          <a:r>
            <a:rPr lang="en-US" sz="1200" dirty="0" err="1">
              <a:latin typeface="Helvetica Neue" panose="020B0604020202020204" pitchFamily="34" charset="0"/>
            </a:rPr>
            <a:t>tincidunt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quis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mauris</a:t>
          </a:r>
          <a:r>
            <a:rPr lang="en-US" sz="1200" dirty="0">
              <a:latin typeface="Helvetica Neue" panose="020B0604020202020204" pitchFamily="34" charset="0"/>
            </a:rPr>
            <a:t> id, </a:t>
          </a:r>
          <a:r>
            <a:rPr lang="en-US" sz="1200" dirty="0" err="1">
              <a:latin typeface="Helvetica Neue" panose="020B0604020202020204" pitchFamily="34" charset="0"/>
            </a:rPr>
            <a:t>egestas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egestas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tellus</a:t>
          </a:r>
          <a:r>
            <a:rPr lang="en-US" sz="1200" dirty="0">
              <a:latin typeface="Helvetica Neue" panose="020B0604020202020204" pitchFamily="34" charset="0"/>
            </a:rPr>
            <a:t>. </a:t>
          </a:r>
          <a:r>
            <a:rPr lang="en-US" sz="1200" dirty="0" err="1">
              <a:latin typeface="Helvetica Neue" panose="020B0604020202020204" pitchFamily="34" charset="0"/>
            </a:rPr>
            <a:t>Nulla</a:t>
          </a:r>
          <a:r>
            <a:rPr lang="en-US" sz="1200" dirty="0">
              <a:latin typeface="Helvetica Neue" panose="020B0604020202020204" pitchFamily="34" charset="0"/>
            </a:rPr>
            <a:t> </a:t>
          </a:r>
          <a:r>
            <a:rPr lang="en-US" sz="1200" dirty="0" err="1">
              <a:latin typeface="Helvetica Neue" panose="020B0604020202020204" pitchFamily="34" charset="0"/>
            </a:rPr>
            <a:t>facilisi</a:t>
          </a:r>
          <a:r>
            <a:rPr lang="en-US" sz="1200" dirty="0">
              <a:latin typeface="Helvetica Neue" panose="020B0604020202020204" pitchFamily="34" charset="0"/>
            </a:rPr>
            <a:t>. Dui</a:t>
          </a:r>
          <a:r>
            <a:rPr lang="en-US" sz="1200" baseline="0" dirty="0">
              <a:latin typeface="Helvetica Neue" panose="020B0604020202020204" pitchFamily="34" charset="0"/>
            </a:rPr>
            <a:t> id </a:t>
          </a:r>
          <a:r>
            <a:rPr lang="en-US" sz="1200" baseline="0" dirty="0" err="1">
              <a:latin typeface="Helvetica Neue" panose="020B0604020202020204" pitchFamily="34" charset="0"/>
            </a:rPr>
            <a:t>lacinia</a:t>
          </a:r>
          <a:r>
            <a:rPr lang="en-US" sz="1200" baseline="0" dirty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>
              <a:solidFill>
                <a:schemeClr val="tx1"/>
              </a:solidFill>
              <a:latin typeface="Helvetica Neue" panose="020B0604020202020204" pitchFamily="34" charset="0"/>
            </a:rPr>
            <a:t>. Dui</a:t>
          </a:r>
          <a:r>
            <a:rPr lang="en-US" sz="1200" baseline="0" dirty="0">
              <a:solidFill>
                <a:schemeClr val="tx1"/>
              </a:solidFill>
              <a:latin typeface="Helvetica Neue" panose="020B0604020202020204" pitchFamily="34" charset="0"/>
            </a:rPr>
            <a:t> id </a:t>
          </a:r>
          <a:r>
            <a:rPr lang="en-US" sz="1200" baseline="0" dirty="0" err="1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baseline="0" dirty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0.11581</cdr:x>
      <cdr:y>0.71522</cdr:y>
    </cdr:from>
    <cdr:to>
      <cdr:x>0.88419</cdr:x>
      <cdr:y>0.8695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366301" y="3875539"/>
          <a:ext cx="2430349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dirty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0.1158</cdr:x>
      <cdr:y>0.71972</cdr:y>
    </cdr:from>
    <cdr:to>
      <cdr:x>0.8842</cdr:x>
      <cdr:y>0.874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366286" y="3899923"/>
          <a:ext cx="2430384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0.05082</cdr:x>
      <cdr:y>0.7115</cdr:y>
    </cdr:from>
    <cdr:to>
      <cdr:x>0.94774</cdr:x>
      <cdr:y>0.7688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543" y="3736126"/>
          <a:ext cx="1580316" cy="300860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</a:p>
      </cdr:txBody>
    </cdr:sp>
  </cdr:relSizeAnchor>
  <cdr:relSizeAnchor xmlns:cdr="http://schemas.openxmlformats.org/drawingml/2006/chartDrawing">
    <cdr:from>
      <cdr:x>0.05082</cdr:x>
      <cdr:y>0.80328</cdr:y>
    </cdr:from>
    <cdr:to>
      <cdr:x>1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19400" y="4218058"/>
          <a:ext cx="2229854" cy="103299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5" tIns="46588" rIns="93175" bIns="46588" rtlCol="0"/>
          <a:lstStyle>
            <a:lvl1pPr algn="r">
              <a:defRPr sz="1200"/>
            </a:lvl1pPr>
          </a:lstStyle>
          <a:p>
            <a:fld id="{66BE5585-5706-4A65-8753-B295ED1777B0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5" tIns="46588" rIns="93175" bIns="465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5" tIns="46588" rIns="93175" bIns="4658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5" tIns="46588" rIns="93175" bIns="46588" rtlCol="0" anchor="b"/>
          <a:lstStyle>
            <a:lvl1pPr algn="r">
              <a:defRPr sz="1200"/>
            </a:lvl1pPr>
          </a:lstStyle>
          <a:p>
            <a:fld id="{CBD2C901-C54C-451E-83B0-7F578DB9A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1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Overview and Instr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7622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Template Overview and Instructions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628649" y="1258615"/>
            <a:ext cx="506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  <a:latin typeface="SJSU Spartan Regular" panose="02000000000000000000" pitchFamily="2" charset="0"/>
              </a:rPr>
              <a:t>Remember to delete this slide before giving your presentation.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28650" y="1535614"/>
            <a:ext cx="394335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In this SJSU PowerPoint template, you will find options for a variety of slides to help you make an impactful presentation.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SJSU Spartan Regular" panose="02000000000000000000" pitchFamily="2" charset="0"/>
              </a:rPr>
              <a:t>Cover and Title Slides</a:t>
            </a:r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: Start your presentation with one of the title slides.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SJSU Spartan Regular" panose="02000000000000000000" pitchFamily="2" charset="0"/>
              </a:rPr>
              <a:t>Bumpers</a:t>
            </a:r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: Use a bumper slide to signal a transition to a new section of your presentation.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SJSU Spartan Regular" panose="02000000000000000000" pitchFamily="2" charset="0"/>
              </a:rPr>
              <a:t>Section Headers</a:t>
            </a:r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: Start a new topic or section of your presentation with a section header.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SJSU Spartan Regular" panose="02000000000000000000" pitchFamily="2" charset="0"/>
              </a:rPr>
              <a:t>Content Slides (White and Blue Options)</a:t>
            </a:r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: Content slides allow you to present a combination of text, imagery and/or charts.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SJSU Spartan Regular" panose="02000000000000000000" pitchFamily="2" charset="0"/>
              </a:rPr>
              <a:t>Image Slides</a:t>
            </a:r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: Let large, compelling images tell your story. Choose from provided image slides or use the university's photo library to find an image that supports your message.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>
                <a:solidFill>
                  <a:schemeClr val="bg1"/>
                </a:solidFill>
                <a:latin typeface="SJSU Spartan Regular" panose="02000000000000000000" pitchFamily="2" charset="0"/>
              </a:rPr>
              <a:t>Charts</a:t>
            </a:r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: Using the instructions below, create custom charts and graphs to present your data.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1535614"/>
            <a:ext cx="3941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SJSU Spartan Regular" panose="02000000000000000000" pitchFamily="2" charset="0"/>
              </a:rPr>
              <a:t>How to customize your slides</a:t>
            </a:r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: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To insert your lockup (departmental logo) in place of the SJSU primary mark/logo on a slide, right-click (or </a:t>
            </a:r>
            <a:r>
              <a:rPr lang="en-US" sz="1100" dirty="0" err="1">
                <a:solidFill>
                  <a:schemeClr val="bg1"/>
                </a:solidFill>
                <a:latin typeface="SJSU Spartan Regular" panose="02000000000000000000" pitchFamily="2" charset="0"/>
              </a:rPr>
              <a:t>Ctrl+click</a:t>
            </a:r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 on Mac) the image and select "Format Shape," then use the "File" button under “Fill – Insert Picture From." You may need to resize the lockup if its size differs from that of the primary mark. To resize, go to "Size/Position" and, under "Text Box,” select "Resize Shape to Fit Text."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To use the built-in charts, you will first need to edit the data for the chart on the Slide Master. Go to View &gt; Slide Master and then find the chart you’d like to edit. Right-click and select "Edit Data." When you are done editing, go back to the Home tab and insert a new slide based on that Slide Master.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For some slide layouts, you will need to manually turn on the footer and/or slide numbers.</a:t>
            </a:r>
          </a:p>
          <a:p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For compelling SJSU imagery to use in your presentation, go to:</a:t>
            </a:r>
          </a:p>
          <a:p>
            <a:r>
              <a:rPr lang="en-US" sz="1100" dirty="0">
                <a:solidFill>
                  <a:schemeClr val="bg1"/>
                </a:solidFill>
                <a:latin typeface="SJSU Spartan Regular" panose="02000000000000000000" pitchFamily="2" charset="0"/>
              </a:rPr>
              <a:t>go.sjsu.edu/</a:t>
            </a:r>
            <a:r>
              <a:rPr lang="en-US" sz="1100" dirty="0" err="1">
                <a:solidFill>
                  <a:schemeClr val="bg1"/>
                </a:solidFill>
                <a:latin typeface="SJSU Spartan Regular" panose="02000000000000000000" pitchFamily="2" charset="0"/>
              </a:rPr>
              <a:t>photographylibrary</a:t>
            </a:r>
            <a:endParaRPr lang="en-US" sz="1100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Cust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/>
              <a:t>Ctrl+click</a:t>
            </a:r>
            <a:r>
              <a:rPr lang="en-US" dirty="0"/>
              <a:t>), then select Format Shape – Fill – Picture or Texture – Choose Picture. For compelling SJSU imagery: go.sjsu.edu/</a:t>
            </a:r>
            <a:r>
              <a:rPr lang="en-US" dirty="0" err="1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Bumper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Bumper Slide Subtitle</a:t>
            </a:r>
          </a:p>
        </p:txBody>
      </p:sp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059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4423779"/>
            <a:ext cx="8070182" cy="838033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4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83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616411"/>
            <a:ext cx="7886700" cy="918243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Section Head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695575"/>
            <a:ext cx="7886700" cy="22621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Section Subhead</a:t>
            </a:r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405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12"/>
            <a:ext cx="7886700" cy="517190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Small Header (less important or imagery is used)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576262" y="2073318"/>
            <a:ext cx="3991476" cy="226218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, </a:t>
            </a:r>
            <a:r>
              <a:rPr lang="en-US" dirty="0" err="1"/>
              <a:t>fringilla</a:t>
            </a:r>
            <a:r>
              <a:rPr lang="en-US" dirty="0"/>
              <a:t> in dui in,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. </a:t>
            </a:r>
          </a:p>
        </p:txBody>
      </p:sp>
      <p:sp>
        <p:nvSpPr>
          <p:cNvPr id="8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771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6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0240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Line 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704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688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Line 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227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79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87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0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Line 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826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140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Line </a:t>
            </a:r>
            <a:br>
              <a:rPr lang="en-US" dirty="0"/>
            </a:br>
            <a:r>
              <a:rPr lang="en-US" dirty="0"/>
              <a:t>Headline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262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872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1535365-3177-41EB-BB98-8470F39BBC1C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1BCD3D9-CAD5-4EA0-9E73-516CFC457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6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Helvetica Neue" panose="020B0604020202020204" pitchFamily="34" charset="0"/>
              </a:defRPr>
            </a:lvl1pPr>
          </a:lstStyle>
          <a:p>
            <a:r>
              <a:rPr lang="en-US" dirty="0"/>
              <a:t>Click the image logo to insert a background image. For compelling SJSU imagery: go.sjsu.edu/</a:t>
            </a:r>
            <a:r>
              <a:rPr lang="en-US" dirty="0" err="1"/>
              <a:t>photographylibrary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Is your image dark enough</a:t>
            </a:r>
            <a:br>
              <a:rPr lang="en-US" dirty="0"/>
            </a:br>
            <a:r>
              <a:rPr lang="en-US" dirty="0"/>
              <a:t>to read white type over it?</a:t>
            </a:r>
          </a:p>
        </p:txBody>
      </p:sp>
    </p:spTree>
    <p:extLst>
      <p:ext uri="{BB962C8B-B14F-4D97-AF65-F5344CB8AC3E}">
        <p14:creationId xmlns:p14="http://schemas.microsoft.com/office/powerpoint/2010/main" val="172669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Walking on Camp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Is your image dark enough</a:t>
            </a:r>
            <a:br>
              <a:rPr lang="en-US" dirty="0"/>
            </a:br>
            <a:r>
              <a:rPr lang="en-US" dirty="0"/>
              <a:t>to read white type over it?</a:t>
            </a:r>
          </a:p>
        </p:txBody>
      </p:sp>
    </p:spTree>
    <p:extLst>
      <p:ext uri="{BB962C8B-B14F-4D97-AF65-F5344CB8AC3E}">
        <p14:creationId xmlns:p14="http://schemas.microsoft.com/office/powerpoint/2010/main" val="169070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Blue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the image logo to insert a background image. For compelling SJSU imagery: go.sjsu.edu/</a:t>
            </a:r>
            <a:r>
              <a:rPr lang="en-US" dirty="0" err="1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This slide has</a:t>
            </a:r>
            <a:br>
              <a:rPr lang="en-US" dirty="0"/>
            </a:br>
            <a:r>
              <a:rPr lang="en-US" dirty="0"/>
              <a:t>animation built-in</a:t>
            </a:r>
          </a:p>
        </p:txBody>
      </p:sp>
    </p:spTree>
    <p:extLst>
      <p:ext uri="{BB962C8B-B14F-4D97-AF65-F5344CB8AC3E}">
        <p14:creationId xmlns:p14="http://schemas.microsoft.com/office/powerpoint/2010/main" val="365847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Blue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This slide has</a:t>
            </a:r>
            <a:br>
              <a:rPr lang="en-US" dirty="0"/>
            </a:br>
            <a:r>
              <a:rPr lang="en-US" dirty="0"/>
              <a:t>animation built-in</a:t>
            </a:r>
          </a:p>
        </p:txBody>
      </p:sp>
    </p:spTree>
    <p:extLst>
      <p:ext uri="{BB962C8B-B14F-4D97-AF65-F5344CB8AC3E}">
        <p14:creationId xmlns:p14="http://schemas.microsoft.com/office/powerpoint/2010/main" val="28947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Gray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the image logo to insert a background image. For compelling SJSU imagery: go.sjsu.edu/</a:t>
            </a:r>
            <a:r>
              <a:rPr lang="en-US" dirty="0" err="1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This slide has</a:t>
            </a:r>
            <a:br>
              <a:rPr lang="en-US" dirty="0"/>
            </a:br>
            <a:r>
              <a:rPr lang="en-US" dirty="0"/>
              <a:t>animation built-in</a:t>
            </a:r>
          </a:p>
        </p:txBody>
      </p:sp>
    </p:spTree>
    <p:extLst>
      <p:ext uri="{BB962C8B-B14F-4D97-AF65-F5344CB8AC3E}">
        <p14:creationId xmlns:p14="http://schemas.microsoft.com/office/powerpoint/2010/main" val="23811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Swimming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064328" y="783771"/>
            <a:ext cx="301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Helvetica Neue" panose="02000503000000020004" pitchFamily="50"/>
              </a:rPr>
              <a:t>For compelling SJSU imagery:</a:t>
            </a:r>
          </a:p>
          <a:p>
            <a:r>
              <a:rPr lang="en-US" sz="1600" dirty="0">
                <a:solidFill>
                  <a:schemeClr val="bg1"/>
                </a:solidFill>
                <a:latin typeface="Helvetica Neue" panose="02000503000000020004" pitchFamily="50"/>
              </a:rPr>
              <a:t>go.sjsu.edu/</a:t>
            </a:r>
            <a:r>
              <a:rPr lang="en-US" sz="1600" dirty="0" err="1">
                <a:solidFill>
                  <a:schemeClr val="bg1"/>
                </a:solidFill>
                <a:latin typeface="Helvetica Neue" panose="02000503000000020004" pitchFamily="50"/>
              </a:rPr>
              <a:t>photographylibrary</a:t>
            </a:r>
            <a:endParaRPr lang="en-US" sz="1600" dirty="0">
              <a:solidFill>
                <a:schemeClr val="bg1"/>
              </a:solidFill>
              <a:latin typeface="Helvetica Neue" panose="02000503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9917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Gray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This slide has</a:t>
            </a:r>
            <a:br>
              <a:rPr lang="en-US" dirty="0"/>
            </a:br>
            <a:r>
              <a:rPr lang="en-US" dirty="0"/>
              <a:t>animation built-in</a:t>
            </a:r>
          </a:p>
        </p:txBody>
      </p:sp>
    </p:spTree>
    <p:extLst>
      <p:ext uri="{BB962C8B-B14F-4D97-AF65-F5344CB8AC3E}">
        <p14:creationId xmlns:p14="http://schemas.microsoft.com/office/powerpoint/2010/main" val="36337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Top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the image logo to insert a background image. For compelling SJSU imagery: go.sjsu.edu/</a:t>
            </a:r>
            <a:r>
              <a:rPr lang="en-US" dirty="0" err="1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Single iconic shots work well</a:t>
            </a:r>
          </a:p>
        </p:txBody>
      </p:sp>
    </p:spTree>
    <p:extLst>
      <p:ext uri="{BB962C8B-B14F-4D97-AF65-F5344CB8AC3E}">
        <p14:creationId xmlns:p14="http://schemas.microsoft.com/office/powerpoint/2010/main" val="332066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ower H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Single iconic shots work well</a:t>
            </a:r>
          </a:p>
        </p:txBody>
      </p:sp>
    </p:spTree>
    <p:extLst>
      <p:ext uri="{BB962C8B-B14F-4D97-AF65-F5344CB8AC3E}">
        <p14:creationId xmlns:p14="http://schemas.microsoft.com/office/powerpoint/2010/main" val="209353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assroom with Centered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Slide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here to insert</a:t>
            </a:r>
            <a:br>
              <a:rPr lang="en-US" dirty="0"/>
            </a:br>
            <a:r>
              <a:rPr lang="en-US" dirty="0"/>
              <a:t>body copy, use</a:t>
            </a:r>
            <a:br>
              <a:rPr lang="en-US" dirty="0"/>
            </a:br>
            <a:r>
              <a:rPr lang="en-US" dirty="0"/>
              <a:t>Shift + Enter for</a:t>
            </a:r>
            <a:br>
              <a:rPr lang="en-US" dirty="0"/>
            </a:br>
            <a:r>
              <a:rPr lang="en-US" dirty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5818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Centered Head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/>
              <a:t>Ctrl+click</a:t>
            </a:r>
            <a:r>
              <a:rPr lang="en-US" dirty="0"/>
              <a:t>), then select Format Shape – Fill – Picture or Texture – Choose Picture. For compelling SJSU imagery: go.sjsu.edu/</a:t>
            </a:r>
            <a:r>
              <a:rPr lang="en-US" dirty="0" err="1"/>
              <a:t>photographylibrary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Slide Headline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here to insert</a:t>
            </a:r>
            <a:br>
              <a:rPr lang="en-US" dirty="0"/>
            </a:br>
            <a:r>
              <a:rPr lang="en-US" dirty="0"/>
              <a:t>body copy, use</a:t>
            </a:r>
            <a:br>
              <a:rPr lang="en-US" dirty="0"/>
            </a:br>
            <a:r>
              <a:rPr lang="en-US" dirty="0"/>
              <a:t>Shift + Enter for</a:t>
            </a:r>
            <a:br>
              <a:rPr lang="en-US" dirty="0"/>
            </a:br>
            <a:r>
              <a:rPr lang="en-US" dirty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6694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/>
              <a:t>Click image logo to insert picture. For compelling SJSU imagery: go.sjsu.edu/</a:t>
            </a:r>
            <a:r>
              <a:rPr lang="en-US" dirty="0" err="1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09"/>
            <a:ext cx="5314950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1416385"/>
            <a:ext cx="5314949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033504"/>
            <a:ext cx="3943350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317892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Left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/>
              <a:t>Click image logo to insert picture. For compelling SJSU imagery: go.sjsu.edu/</a:t>
            </a:r>
            <a:r>
              <a:rPr lang="en-US" dirty="0" err="1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600" y="702009"/>
            <a:ext cx="4138863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800601" y="1416385"/>
            <a:ext cx="4138863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2033504"/>
            <a:ext cx="4138863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8121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/>
              <a:t>Chart 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543625441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413335830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51365510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DATE / TITLE</a:t>
            </a:r>
          </a:p>
        </p:txBody>
      </p:sp>
    </p:spTree>
    <p:extLst>
      <p:ext uri="{BB962C8B-B14F-4D97-AF65-F5344CB8AC3E}">
        <p14:creationId xmlns:p14="http://schemas.microsoft.com/office/powerpoint/2010/main" val="37948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-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/>
              <a:t>Chart 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2996127049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1856341872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216628881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DATE / TITLE</a:t>
            </a:r>
          </a:p>
        </p:txBody>
      </p:sp>
    </p:spTree>
    <p:extLst>
      <p:ext uri="{BB962C8B-B14F-4D97-AF65-F5344CB8AC3E}">
        <p14:creationId xmlns:p14="http://schemas.microsoft.com/office/powerpoint/2010/main" val="129299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/>
              <a:t>Chart 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4039942456"/>
              </p:ext>
            </p:extLst>
          </p:nvPr>
        </p:nvGraphicFramePr>
        <p:xfrm>
          <a:off x="122128" y="711230"/>
          <a:ext cx="316295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1447531141"/>
              </p:ext>
            </p:extLst>
          </p:nvPr>
        </p:nvGraphicFramePr>
        <p:xfrm>
          <a:off x="5883967" y="711230"/>
          <a:ext cx="316295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85084" y="711229"/>
            <a:ext cx="2598884" cy="143841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  <a:lvl2pPr marL="457200" indent="0">
              <a:buFontTx/>
              <a:buNone/>
              <a:defRPr sz="1800"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1600"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1400"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1400"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/>
              <a:t>Subheading Line 1</a:t>
            </a:r>
            <a:br>
              <a:rPr lang="en-US" dirty="0"/>
            </a:br>
            <a:r>
              <a:rPr lang="en-US" dirty="0"/>
              <a:t>Subheading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85083" y="1799342"/>
            <a:ext cx="2598884" cy="433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spc="0" dirty="0">
                <a:latin typeface="Helvetica Neue" panose="020B0604020202020204" pitchFamily="34" charset="0"/>
              </a:rPr>
              <a:t>Lorem ipsum dolor sit </a:t>
            </a:r>
            <a:r>
              <a:rPr lang="en-US" sz="1200" spc="0" dirty="0" err="1">
                <a:latin typeface="Helvetica Neue" panose="020B0604020202020204" pitchFamily="34" charset="0"/>
              </a:rPr>
              <a:t>amet</a:t>
            </a:r>
            <a:r>
              <a:rPr lang="en-US" sz="1200" spc="0" dirty="0">
                <a:latin typeface="Helvetica Neue" panose="020B0604020202020204" pitchFamily="34" charset="0"/>
              </a:rPr>
              <a:t>, </a:t>
            </a:r>
            <a:r>
              <a:rPr lang="en-US" sz="1200" spc="0" dirty="0" err="1">
                <a:latin typeface="Helvetica Neue" panose="020B0604020202020204" pitchFamily="34" charset="0"/>
              </a:rPr>
              <a:t>consectetur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adipiscing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elit</a:t>
            </a:r>
            <a:r>
              <a:rPr lang="en-US" sz="1200" spc="0" dirty="0">
                <a:latin typeface="Helvetica Neue" panose="020B0604020202020204" pitchFamily="34" charset="0"/>
              </a:rPr>
              <a:t>, </a:t>
            </a:r>
            <a:r>
              <a:rPr lang="en-US" sz="1200" spc="0" dirty="0" err="1">
                <a:latin typeface="Helvetica Neue" panose="020B0604020202020204" pitchFamily="34" charset="0"/>
              </a:rPr>
              <a:t>sed</a:t>
            </a:r>
            <a:r>
              <a:rPr lang="en-US" sz="1200" spc="0" dirty="0">
                <a:latin typeface="Helvetica Neue" panose="020B0604020202020204" pitchFamily="34" charset="0"/>
              </a:rPr>
              <a:t> do </a:t>
            </a:r>
            <a:r>
              <a:rPr lang="en-US" sz="1200" spc="0" dirty="0" err="1">
                <a:latin typeface="Helvetica Neue" panose="020B0604020202020204" pitchFamily="34" charset="0"/>
              </a:rPr>
              <a:t>eiusmod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tempor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incididunt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ut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labore</a:t>
            </a:r>
            <a:r>
              <a:rPr lang="en-US" sz="1200" spc="0" dirty="0">
                <a:latin typeface="Helvetica Neue" panose="020B0604020202020204" pitchFamily="34" charset="0"/>
              </a:rPr>
              <a:t> et </a:t>
            </a:r>
            <a:r>
              <a:rPr lang="en-US" sz="1200" spc="0" dirty="0" err="1">
                <a:latin typeface="Helvetica Neue" panose="020B0604020202020204" pitchFamily="34" charset="0"/>
              </a:rPr>
              <a:t>dolore</a:t>
            </a:r>
            <a:r>
              <a:rPr lang="en-US" sz="1200" spc="0" dirty="0">
                <a:latin typeface="Helvetica Neue" panose="020B0604020202020204" pitchFamily="34" charset="0"/>
              </a:rPr>
              <a:t> magna </a:t>
            </a:r>
            <a:r>
              <a:rPr lang="en-US" sz="1200" spc="0" dirty="0" err="1">
                <a:latin typeface="Helvetica Neue" panose="020B0604020202020204" pitchFamily="34" charset="0"/>
              </a:rPr>
              <a:t>aliqua</a:t>
            </a:r>
            <a:r>
              <a:rPr lang="en-US" sz="1200" spc="0" dirty="0">
                <a:latin typeface="Helvetica Neue" panose="020B0604020202020204" pitchFamily="34" charset="0"/>
              </a:rPr>
              <a:t>. </a:t>
            </a:r>
            <a:r>
              <a:rPr lang="en-US" sz="1200" spc="0" dirty="0" err="1">
                <a:latin typeface="Helvetica Neue" panose="020B0604020202020204" pitchFamily="34" charset="0"/>
              </a:rPr>
              <a:t>Ut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enim</a:t>
            </a:r>
            <a:r>
              <a:rPr lang="en-US" sz="1200" spc="0" dirty="0">
                <a:latin typeface="Helvetica Neue" panose="020B0604020202020204" pitchFamily="34" charset="0"/>
              </a:rPr>
              <a:t> ad minim </a:t>
            </a:r>
            <a:r>
              <a:rPr lang="en-US" sz="1200" spc="0" dirty="0" err="1">
                <a:latin typeface="Helvetica Neue" panose="020B0604020202020204" pitchFamily="34" charset="0"/>
              </a:rPr>
              <a:t>veniam</a:t>
            </a:r>
            <a:r>
              <a:rPr lang="en-US" sz="1200" spc="0" dirty="0">
                <a:latin typeface="Helvetica Neue" panose="020B0604020202020204" pitchFamily="34" charset="0"/>
              </a:rPr>
              <a:t>, </a:t>
            </a:r>
            <a:r>
              <a:rPr lang="en-US" sz="1200" spc="0" dirty="0" err="1">
                <a:latin typeface="Helvetica Neue" panose="020B0604020202020204" pitchFamily="34" charset="0"/>
              </a:rPr>
              <a:t>quis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nostrud</a:t>
            </a:r>
            <a:r>
              <a:rPr lang="en-US" sz="1200" spc="0" dirty="0">
                <a:latin typeface="Helvetica Neue" panose="020B0604020202020204" pitchFamily="34" charset="0"/>
              </a:rPr>
              <a:t> exercitation </a:t>
            </a:r>
            <a:r>
              <a:rPr lang="en-US" sz="1200" spc="0" dirty="0" err="1">
                <a:latin typeface="Helvetica Neue" panose="020B0604020202020204" pitchFamily="34" charset="0"/>
              </a:rPr>
              <a:t>ullamco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laboris</a:t>
            </a:r>
            <a:r>
              <a:rPr lang="en-US" sz="1200" spc="0" dirty="0">
                <a:latin typeface="Helvetica Neue" panose="020B0604020202020204" pitchFamily="34" charset="0"/>
              </a:rPr>
              <a:t> nisi </a:t>
            </a:r>
            <a:r>
              <a:rPr lang="en-US" sz="1200" spc="0" dirty="0" err="1">
                <a:latin typeface="Helvetica Neue" panose="020B0604020202020204" pitchFamily="34" charset="0"/>
              </a:rPr>
              <a:t>ut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aliquip</a:t>
            </a:r>
            <a:r>
              <a:rPr lang="en-US" sz="1200" spc="0" dirty="0">
                <a:latin typeface="Helvetica Neue" panose="020B0604020202020204" pitchFamily="34" charset="0"/>
              </a:rPr>
              <a:t> ex </a:t>
            </a:r>
            <a:r>
              <a:rPr lang="en-US" sz="1200" spc="0" dirty="0" err="1">
                <a:latin typeface="Helvetica Neue" panose="020B0604020202020204" pitchFamily="34" charset="0"/>
              </a:rPr>
              <a:t>ea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commodo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consequat</a:t>
            </a:r>
            <a:r>
              <a:rPr lang="en-US" sz="1200" spc="0" dirty="0">
                <a:latin typeface="Helvetica Neue" panose="020B0604020202020204" pitchFamily="34" charset="0"/>
              </a:rPr>
              <a:t>. </a:t>
            </a:r>
            <a:r>
              <a:rPr lang="en-US" sz="1200" spc="0" dirty="0" err="1">
                <a:latin typeface="Helvetica Neue" panose="020B0604020202020204" pitchFamily="34" charset="0"/>
              </a:rPr>
              <a:t>Duis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aute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irure</a:t>
            </a:r>
            <a:r>
              <a:rPr lang="en-US" sz="1200" spc="0" dirty="0">
                <a:latin typeface="Helvetica Neue" panose="020B0604020202020204" pitchFamily="34" charset="0"/>
              </a:rPr>
              <a:t> dolor in </a:t>
            </a:r>
            <a:r>
              <a:rPr lang="en-US" sz="1200" spc="0" dirty="0" err="1">
                <a:latin typeface="Helvetica Neue" panose="020B0604020202020204" pitchFamily="34" charset="0"/>
              </a:rPr>
              <a:t>reprehenderit</a:t>
            </a:r>
            <a:r>
              <a:rPr lang="en-US" sz="1200" spc="0" dirty="0">
                <a:latin typeface="Helvetica Neue" panose="020B0604020202020204" pitchFamily="34" charset="0"/>
              </a:rPr>
              <a:t> in </a:t>
            </a:r>
            <a:r>
              <a:rPr lang="en-US" sz="1200" spc="0" dirty="0" err="1">
                <a:latin typeface="Helvetica Neue" panose="020B0604020202020204" pitchFamily="34" charset="0"/>
              </a:rPr>
              <a:t>voluptate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velit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esse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cillum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dolore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eu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fugiat</a:t>
            </a:r>
            <a:r>
              <a:rPr lang="en-US" sz="1200" spc="0" dirty="0">
                <a:latin typeface="Helvetica Neue" panose="020B0604020202020204" pitchFamily="34" charset="0"/>
              </a:rPr>
              <a:t> </a:t>
            </a:r>
            <a:r>
              <a:rPr lang="en-US" sz="1200" spc="0" dirty="0" err="1">
                <a:latin typeface="Helvetica Neue" panose="020B0604020202020204" pitchFamily="34" charset="0"/>
              </a:rPr>
              <a:t>nulla</a:t>
            </a:r>
            <a:r>
              <a:rPr lang="en-US" sz="1200" spc="0" dirty="0">
                <a:latin typeface="Helvetica Neue" panose="020B0604020202020204" pitchFamily="34" charset="0"/>
              </a:rPr>
              <a:t>.</a:t>
            </a:r>
          </a:p>
        </p:txBody>
      </p:sp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DATE / TITLE</a:t>
            </a:r>
          </a:p>
        </p:txBody>
      </p:sp>
    </p:spTree>
    <p:extLst>
      <p:ext uri="{BB962C8B-B14F-4D97-AF65-F5344CB8AC3E}">
        <p14:creationId xmlns:p14="http://schemas.microsoft.com/office/powerpoint/2010/main" val="386879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ustom with Primary M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/>
              <a:t>Ctrl+click</a:t>
            </a:r>
            <a:r>
              <a:rPr lang="en-US" dirty="0"/>
              <a:t>), then select Format Shape – Fill – Picture or Texture – Choose Picture. For compelling SJSU imagery: go.sjsu.edu/</a:t>
            </a:r>
            <a:r>
              <a:rPr lang="en-US" dirty="0" err="1"/>
              <a:t>photographylibrary</a:t>
            </a:r>
            <a:endParaRPr lang="en-US" dirty="0"/>
          </a:p>
        </p:txBody>
      </p:sp>
      <p:sp>
        <p:nvSpPr>
          <p:cNvPr id="6" name="Title 1" descr="SJSU Primary Mark" title="SJSU Primary Mark"/>
          <p:cNvSpPr>
            <a:spLocks noGrp="1"/>
          </p:cNvSpPr>
          <p:nvPr>
            <p:ph type="title" hasCustomPrompt="1"/>
          </p:nvPr>
        </p:nvSpPr>
        <p:spPr>
          <a:xfrm>
            <a:off x="2157984" y="3264408"/>
            <a:ext cx="4837176" cy="9052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92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Chart 11"/>
          <p:cNvGraphicFramePr/>
          <p:nvPr userDrawn="1">
            <p:extLst>
              <p:ext uri="{D42A27DB-BD31-4B8C-83A1-F6EECF244321}">
                <p14:modId xmlns:p14="http://schemas.microsoft.com/office/powerpoint/2010/main" val="1480934478"/>
              </p:ext>
            </p:extLst>
          </p:nvPr>
        </p:nvGraphicFramePr>
        <p:xfrm>
          <a:off x="475934" y="925158"/>
          <a:ext cx="1761941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 userDrawn="1">
            <p:extLst>
              <p:ext uri="{D42A27DB-BD31-4B8C-83A1-F6EECF244321}">
                <p14:modId xmlns:p14="http://schemas.microsoft.com/office/powerpoint/2010/main" val="453936038"/>
              </p:ext>
            </p:extLst>
          </p:nvPr>
        </p:nvGraphicFramePr>
        <p:xfrm>
          <a:off x="2502569" y="925158"/>
          <a:ext cx="2414530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 userDrawn="1">
            <p:extLst>
              <p:ext uri="{D42A27DB-BD31-4B8C-83A1-F6EECF244321}">
                <p14:modId xmlns:p14="http://schemas.microsoft.com/office/powerpoint/2010/main" val="2747769721"/>
              </p:ext>
            </p:extLst>
          </p:nvPr>
        </p:nvGraphicFramePr>
        <p:xfrm>
          <a:off x="4917099" y="925158"/>
          <a:ext cx="4129825" cy="5251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DATE / TITLE</a:t>
            </a:r>
          </a:p>
        </p:txBody>
      </p:sp>
    </p:spTree>
    <p:extLst>
      <p:ext uri="{BB962C8B-B14F-4D97-AF65-F5344CB8AC3E}">
        <p14:creationId xmlns:p14="http://schemas.microsoft.com/office/powerpoint/2010/main" val="11785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Headline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7" name="Chart 16"/>
          <p:cNvGraphicFramePr/>
          <p:nvPr userDrawn="1">
            <p:extLst>
              <p:ext uri="{D42A27DB-BD31-4B8C-83A1-F6EECF244321}">
                <p14:modId xmlns:p14="http://schemas.microsoft.com/office/powerpoint/2010/main" val="3496389544"/>
              </p:ext>
            </p:extLst>
          </p:nvPr>
        </p:nvGraphicFramePr>
        <p:xfrm>
          <a:off x="122129" y="962200"/>
          <a:ext cx="5123640" cy="5167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 userDrawn="1"/>
        </p:nvSpPr>
        <p:spPr>
          <a:xfrm>
            <a:off x="6220326" y="1426173"/>
            <a:ext cx="2826597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7200" dirty="0">
                <a:solidFill>
                  <a:schemeClr val="tx2"/>
                </a:solidFill>
                <a:latin typeface="SJSU Spartan Bold" panose="02000000000000000000" pitchFamily="2" charset="0"/>
              </a:rPr>
              <a:t>36%</a:t>
            </a:r>
          </a:p>
          <a:p>
            <a:pPr>
              <a:lnSpc>
                <a:spcPts val="4800"/>
              </a:lnSpc>
            </a:pPr>
            <a:r>
              <a:rPr lang="en-US" sz="4000" dirty="0">
                <a:solidFill>
                  <a:srgbClr val="666666"/>
                </a:solidFill>
                <a:latin typeface="SJSU Spartan Bold" panose="02000000000000000000" pitchFamily="2" charset="0"/>
              </a:rPr>
              <a:t>Increase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20326" y="2755768"/>
            <a:ext cx="2446902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>
                <a:latin typeface="SJSU Spartan Regular" panose="02000000000000000000" pitchFamily="2" charset="0"/>
              </a:rPr>
              <a:t>Blue Total</a:t>
            </a:r>
          </a:p>
          <a:p>
            <a:r>
              <a:rPr lang="en-US" sz="1200" dirty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endParaRPr lang="en-US" sz="1200" dirty="0">
              <a:latin typeface="SJSU Spartan Regular" panose="02000000000000000000" pitchFamily="2" charset="0"/>
            </a:endParaRPr>
          </a:p>
          <a:p>
            <a:endParaRPr lang="en-US" sz="1200" dirty="0">
              <a:latin typeface="SJSU Spartan Regular" panose="02000000000000000000" pitchFamily="2" charset="0"/>
            </a:endParaRPr>
          </a:p>
          <a:p>
            <a:pPr marL="280988" indent="0"/>
            <a:r>
              <a:rPr lang="en-US" sz="1200" dirty="0">
                <a:latin typeface="SJSU Spartan Regular" panose="02000000000000000000" pitchFamily="2" charset="0"/>
              </a:rPr>
              <a:t>Gold</a:t>
            </a:r>
            <a:r>
              <a:rPr lang="en-US" sz="1200" baseline="0" dirty="0">
                <a:latin typeface="SJSU Spartan Regular" panose="02000000000000000000" pitchFamily="2" charset="0"/>
              </a:rPr>
              <a:t> Total</a:t>
            </a:r>
            <a:endParaRPr lang="en-US" sz="1200" dirty="0">
              <a:latin typeface="SJSU Spartan Regular" panose="02000000000000000000" pitchFamily="2" charset="0"/>
            </a:endParaRPr>
          </a:p>
          <a:p>
            <a:pPr marL="465138" indent="0"/>
            <a:r>
              <a:rPr lang="en-US" sz="1200" dirty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pPr marL="465138" indent="0"/>
            <a:endParaRPr lang="en-US" sz="1200" dirty="0">
              <a:latin typeface="SJSU Spartan Regular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220326" y="3586765"/>
            <a:ext cx="2446902" cy="584775"/>
          </a:xfrm>
          <a:prstGeom prst="rect">
            <a:avLst/>
          </a:prstGeom>
          <a:solidFill>
            <a:schemeClr val="tx2"/>
          </a:solidFill>
        </p:spPr>
        <p:txBody>
          <a:bodyPr wrap="square" numCol="1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JSU Spartan Regular" panose="02000000000000000000" pitchFamily="2" charset="0"/>
              </a:rPr>
              <a:t>Total End of the Year Values</a:t>
            </a:r>
          </a:p>
          <a:p>
            <a:r>
              <a:rPr lang="en-US" sz="2000" b="1" dirty="0">
                <a:solidFill>
                  <a:schemeClr val="bg1"/>
                </a:solidFill>
                <a:latin typeface="SJSU Spartan Regular" panose="02000000000000000000" pitchFamily="2" charset="0"/>
              </a:rPr>
              <a:t>148</a:t>
            </a:r>
            <a:r>
              <a:rPr lang="en-US" sz="2000" b="1" baseline="0" dirty="0">
                <a:solidFill>
                  <a:schemeClr val="bg1"/>
                </a:solidFill>
                <a:latin typeface="SJSU Spartan Regular" panose="02000000000000000000" pitchFamily="2" charset="0"/>
              </a:rPr>
              <a:t> Million</a:t>
            </a:r>
            <a:endParaRPr lang="en-US" sz="2000" b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20325" y="4211100"/>
            <a:ext cx="2826597" cy="13619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Lorem ipsum dolor sit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consectetur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adipiscing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elit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Vestibulum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elementum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nulla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sit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tincidunt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rhoncus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Cras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eget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purus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lacinia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SJSU Spartan Regular" panose="02000000000000000000" pitchFamily="2" charset="0"/>
              </a:rPr>
              <a:t>nisl</a:t>
            </a:r>
            <a:r>
              <a:rPr lang="en-US" sz="1100" dirty="0">
                <a:solidFill>
                  <a:schemeClr val="tx1"/>
                </a:solidFill>
                <a:latin typeface="SJSU Spartan Regular" panose="02000000000000000000" pitchFamily="2" charset="0"/>
              </a:rPr>
              <a:t>.</a:t>
            </a:r>
          </a:p>
        </p:txBody>
      </p:sp>
      <p:sp>
        <p:nvSpPr>
          <p:cNvPr id="10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DATE / TITLE</a:t>
            </a:r>
          </a:p>
        </p:txBody>
      </p:sp>
    </p:spTree>
    <p:extLst>
      <p:ext uri="{BB962C8B-B14F-4D97-AF65-F5344CB8AC3E}">
        <p14:creationId xmlns:p14="http://schemas.microsoft.com/office/powerpoint/2010/main" val="205346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23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176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2602" y="1611064"/>
            <a:ext cx="5438921" cy="36194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FontTx/>
              <a:buNone/>
              <a:defRPr sz="2800" baseline="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/>
              <a:t>Agenda Line 1</a:t>
            </a:r>
            <a:br>
              <a:rPr lang="en-US" dirty="0"/>
            </a:br>
            <a:r>
              <a:rPr lang="en-US" dirty="0"/>
              <a:t>Agenda Line 2</a:t>
            </a:r>
            <a:br>
              <a:rPr lang="en-US" dirty="0"/>
            </a:br>
            <a:r>
              <a:rPr lang="en-US" dirty="0"/>
              <a:t>Agenda Line 3</a:t>
            </a:r>
            <a:br>
              <a:rPr lang="en-US" dirty="0"/>
            </a:br>
            <a:r>
              <a:rPr lang="en-US" dirty="0"/>
              <a:t>Agenda Line 4</a:t>
            </a:r>
          </a:p>
        </p:txBody>
      </p:sp>
    </p:spTree>
    <p:extLst>
      <p:ext uri="{BB962C8B-B14F-4D97-AF65-F5344CB8AC3E}">
        <p14:creationId xmlns:p14="http://schemas.microsoft.com/office/powerpoint/2010/main" val="448027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Bumper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Bumper Slide Subtitle</a:t>
            </a:r>
          </a:p>
        </p:txBody>
      </p:sp>
      <p:sp>
        <p:nvSpPr>
          <p:cNvPr id="5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22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White Image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Bumper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65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Plai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Bumper Slide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7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c" descr=" ">
            <a:extLst>
              <a:ext uri="{FF2B5EF4-FFF2-40B4-BE49-F238E27FC236}">
                <a16:creationId xmlns:a16="http://schemas.microsoft.com/office/drawing/2014/main" id="{A7B27CFC-1642-44E1-AD24-1924B79C52CE}"/>
              </a:ext>
            </a:extLst>
          </p:cNvPr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2989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c" descr=" ">
            <a:extLst>
              <a:ext uri="{FF2B5EF4-FFF2-40B4-BE49-F238E27FC236}">
                <a16:creationId xmlns:a16="http://schemas.microsoft.com/office/drawing/2014/main" id="{B339CF9A-FC77-4256-B4CF-2547A790C6B5}"/>
              </a:ext>
            </a:extLst>
          </p:cNvPr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1829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c" descr=" ">
            <a:extLst>
              <a:ext uri="{FF2B5EF4-FFF2-40B4-BE49-F238E27FC236}">
                <a16:creationId xmlns:a16="http://schemas.microsoft.com/office/drawing/2014/main" id="{54FDB9B5-F13A-4F7B-B4F1-C42CC73324E2}"/>
              </a:ext>
            </a:extLst>
          </p:cNvPr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4090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c" descr=" ">
            <a:extLst>
              <a:ext uri="{FF2B5EF4-FFF2-40B4-BE49-F238E27FC236}">
                <a16:creationId xmlns:a16="http://schemas.microsoft.com/office/drawing/2014/main" id="{8DAE11AC-105D-4394-94C9-A9CF8EBFDB22}"/>
              </a:ext>
            </a:extLst>
          </p:cNvPr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1087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67" r:id="rId3"/>
    <p:sldLayoutId id="2147483668" r:id="rId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04039"/>
            <a:ext cx="7886700" cy="7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Section Head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769"/>
            <a:ext cx="78867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Section Subhead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7734" y="6217920"/>
            <a:ext cx="3748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c" descr=" ">
            <a:extLst>
              <a:ext uri="{FF2B5EF4-FFF2-40B4-BE49-F238E27FC236}">
                <a16:creationId xmlns:a16="http://schemas.microsoft.com/office/drawing/2014/main" id="{C8549AC3-8FA2-4F46-800C-97862F570735}"/>
              </a:ext>
            </a:extLst>
          </p:cNvPr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7405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666666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4400" kern="1200">
          <a:solidFill>
            <a:schemeClr val="tx2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c" descr=" ">
            <a:extLst>
              <a:ext uri="{FF2B5EF4-FFF2-40B4-BE49-F238E27FC236}">
                <a16:creationId xmlns:a16="http://schemas.microsoft.com/office/drawing/2014/main" id="{0C4BA6AD-C81A-4047-B6D6-3DBE3CC10A6E}"/>
              </a:ext>
            </a:extLst>
          </p:cNvPr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97338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6" r:id="rId3"/>
    <p:sldLayoutId id="2147483679" r:id="rId4"/>
    <p:sldLayoutId id="2147483677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2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Headline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c" descr=" ">
            <a:extLst>
              <a:ext uri="{FF2B5EF4-FFF2-40B4-BE49-F238E27FC236}">
                <a16:creationId xmlns:a16="http://schemas.microsoft.com/office/drawing/2014/main" id="{D2BCC1A2-D647-4309-AC91-2723108948EF}"/>
              </a:ext>
            </a:extLst>
          </p:cNvPr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501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741" r:id="rId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c" descr=" ">
            <a:extLst>
              <a:ext uri="{FF2B5EF4-FFF2-40B4-BE49-F238E27FC236}">
                <a16:creationId xmlns:a16="http://schemas.microsoft.com/office/drawing/2014/main" id="{3B3BC9F3-9B25-4845-83F2-0EDA78B3AB02}"/>
              </a:ext>
            </a:extLst>
          </p:cNvPr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7552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90" r:id="rId3"/>
    <p:sldLayoutId id="2147483689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96" r:id="rId10"/>
    <p:sldLayoutId id="2147483697" r:id="rId11"/>
    <p:sldLayoutId id="214748369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Helvetica Neue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128" y="0"/>
            <a:ext cx="8924795" cy="49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12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/>
              <a:t>DATE / TITLE</a:t>
            </a:r>
          </a:p>
        </p:txBody>
      </p:sp>
      <p:sp>
        <p:nvSpPr>
          <p:cNvPr id="3" name="fc" descr=" ">
            <a:extLst>
              <a:ext uri="{FF2B5EF4-FFF2-40B4-BE49-F238E27FC236}">
                <a16:creationId xmlns:a16="http://schemas.microsoft.com/office/drawing/2014/main" id="{2602432F-A8DF-45BF-8551-8548FBEEDC12}"/>
              </a:ext>
            </a:extLst>
          </p:cNvPr>
          <p:cNvSpPr txBox="1"/>
          <p:nvPr userDrawn="1"/>
        </p:nvSpPr>
        <p:spPr>
          <a:xfrm>
            <a:off x="0" y="65379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133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0" r:id="rId2"/>
    <p:sldLayoutId id="2147483702" r:id="rId3"/>
    <p:sldLayoutId id="2147483703" r:id="rId4"/>
    <p:sldLayoutId id="2147483704" r:id="rId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journal.com/article/xilinx-scores-azure-acceleration-win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aws.amazon.com/ec2/instance-types/f1/" TargetMode="Externa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lectronicsweekly.com/news/business/baidu-adopts-xilinx-ics-fpga-acceleration-2016-10/" TargetMode="Externa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 295 Final 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907364" y="2502048"/>
            <a:ext cx="6236636" cy="1066099"/>
          </a:xfrm>
        </p:spPr>
        <p:txBody>
          <a:bodyPr>
            <a:normAutofit/>
          </a:bodyPr>
          <a:lstStyle/>
          <a:p>
            <a:r>
              <a:rPr lang="en-US" sz="3200" b="1" dirty="0"/>
              <a:t>FPGAs for Machine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907364" y="4080968"/>
            <a:ext cx="5440127" cy="496618"/>
          </a:xfrm>
        </p:spPr>
        <p:txBody>
          <a:bodyPr/>
          <a:lstStyle/>
          <a:p>
            <a:r>
              <a:rPr lang="en-US" dirty="0"/>
              <a:t>Dec, 2018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901010" y="4863887"/>
            <a:ext cx="5440127" cy="2848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Name:  Muhammad Aldacher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178"/>
    </mc:Choice>
    <mc:Fallback xmlns="">
      <p:transition spd="slow" advClick="0" advTm="1217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456223"/>
            <a:ext cx="7886700" cy="886159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Machine Learning needs special hardware ?</a:t>
            </a:r>
          </a:p>
          <a:p>
            <a:endParaRPr lang="en-US" dirty="0"/>
          </a:p>
        </p:txBody>
      </p:sp>
      <p:pic>
        <p:nvPicPr>
          <p:cNvPr id="1026" name="Picture 2" descr="Text">
            <a:extLst>
              <a:ext uri="{FF2B5EF4-FFF2-40B4-BE49-F238E27FC236}">
                <a16:creationId xmlns:a16="http://schemas.microsoft.com/office/drawing/2014/main" id="{3943B6AC-46F7-4CB9-AD91-84BB11FEF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20" y="2232803"/>
            <a:ext cx="7404652" cy="416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6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456223"/>
            <a:ext cx="7886700" cy="886159"/>
          </a:xfrm>
        </p:spPr>
        <p:txBody>
          <a:bodyPr/>
          <a:lstStyle/>
          <a:p>
            <a:r>
              <a:rPr lang="en-US" dirty="0"/>
              <a:t>AI Accelerators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Special hardware used to speed-up AI-related tasks.</a:t>
            </a:r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1837F3-92AD-4224-956F-21E974790D61}"/>
              </a:ext>
            </a:extLst>
          </p:cNvPr>
          <p:cNvCxnSpPr>
            <a:cxnSpLocks/>
          </p:cNvCxnSpPr>
          <p:nvPr/>
        </p:nvCxnSpPr>
        <p:spPr>
          <a:xfrm flipH="1">
            <a:off x="1490869" y="2057400"/>
            <a:ext cx="2802835" cy="1371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273F3C-97BB-48B5-8455-F30C25AC5B79}"/>
              </a:ext>
            </a:extLst>
          </p:cNvPr>
          <p:cNvCxnSpPr>
            <a:cxnSpLocks/>
          </p:cNvCxnSpPr>
          <p:nvPr/>
        </p:nvCxnSpPr>
        <p:spPr>
          <a:xfrm flipH="1">
            <a:off x="2564295" y="2057400"/>
            <a:ext cx="1729409" cy="24748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B3D8CAD-DFF8-49E6-A120-D1256F546886}"/>
              </a:ext>
            </a:extLst>
          </p:cNvPr>
          <p:cNvCxnSpPr>
            <a:cxnSpLocks/>
          </p:cNvCxnSpPr>
          <p:nvPr/>
        </p:nvCxnSpPr>
        <p:spPr>
          <a:xfrm>
            <a:off x="4293704" y="2057400"/>
            <a:ext cx="884582" cy="2355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D5AE0A-3537-456B-9A60-709D0F061F32}"/>
              </a:ext>
            </a:extLst>
          </p:cNvPr>
          <p:cNvCxnSpPr>
            <a:cxnSpLocks/>
          </p:cNvCxnSpPr>
          <p:nvPr/>
        </p:nvCxnSpPr>
        <p:spPr>
          <a:xfrm>
            <a:off x="4293704" y="2057400"/>
            <a:ext cx="2932043" cy="1590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CF4F44E-C65B-4B8C-89F2-0AB746057B12}"/>
              </a:ext>
            </a:extLst>
          </p:cNvPr>
          <p:cNvSpPr txBox="1"/>
          <p:nvPr/>
        </p:nvSpPr>
        <p:spPr>
          <a:xfrm>
            <a:off x="437322" y="3429000"/>
            <a:ext cx="14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CPUs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EA848-8F34-42EE-84BA-1B31FF0B41FA}"/>
              </a:ext>
            </a:extLst>
          </p:cNvPr>
          <p:cNvSpPr txBox="1"/>
          <p:nvPr/>
        </p:nvSpPr>
        <p:spPr>
          <a:xfrm>
            <a:off x="1888436" y="4532243"/>
            <a:ext cx="14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GPUs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4360B-2584-4417-8C88-7B0DEA584B84}"/>
              </a:ext>
            </a:extLst>
          </p:cNvPr>
          <p:cNvSpPr txBox="1"/>
          <p:nvPr/>
        </p:nvSpPr>
        <p:spPr>
          <a:xfrm>
            <a:off x="4626664" y="4417655"/>
            <a:ext cx="14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FPGAs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806E1B-2EAB-4A21-9C42-FCB4B3B4F791}"/>
              </a:ext>
            </a:extLst>
          </p:cNvPr>
          <p:cNvSpPr txBox="1"/>
          <p:nvPr/>
        </p:nvSpPr>
        <p:spPr>
          <a:xfrm>
            <a:off x="6706654" y="3647661"/>
            <a:ext cx="1480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ASICs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03B857-ADCF-4A08-8EBF-116E9C1FA786}"/>
              </a:ext>
            </a:extLst>
          </p:cNvPr>
          <p:cNvSpPr/>
          <p:nvPr/>
        </p:nvSpPr>
        <p:spPr>
          <a:xfrm>
            <a:off x="1490869" y="4497600"/>
            <a:ext cx="2087218" cy="949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C40A972-E0ED-422F-B5FC-EA0FA88B6369}"/>
              </a:ext>
            </a:extLst>
          </p:cNvPr>
          <p:cNvSpPr/>
          <p:nvPr/>
        </p:nvSpPr>
        <p:spPr>
          <a:xfrm>
            <a:off x="4194085" y="4426682"/>
            <a:ext cx="2087218" cy="9493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5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456223"/>
            <a:ext cx="7886700" cy="886159"/>
          </a:xfrm>
        </p:spPr>
        <p:txBody>
          <a:bodyPr/>
          <a:lstStyle/>
          <a:p>
            <a:r>
              <a:rPr lang="en-US" dirty="0"/>
              <a:t>FPGAs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Why FPGAs for AI Acceleration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Flexibility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Multi-Level Parallelism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Dedicated Processors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Energy Efficiency</a:t>
            </a:r>
          </a:p>
          <a:p>
            <a:endParaRPr lang="en-US" dirty="0"/>
          </a:p>
        </p:txBody>
      </p:sp>
      <p:pic>
        <p:nvPicPr>
          <p:cNvPr id="2050" name="Picture 2" descr="Image result for xilinx versal">
            <a:extLst>
              <a:ext uri="{FF2B5EF4-FFF2-40B4-BE49-F238E27FC236}">
                <a16:creationId xmlns:a16="http://schemas.microsoft.com/office/drawing/2014/main" id="{5F1AF6C0-3A3A-48FB-9EE0-EAD93BA0C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5" y="3721295"/>
            <a:ext cx="4293705" cy="28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fpga">
            <a:extLst>
              <a:ext uri="{FF2B5EF4-FFF2-40B4-BE49-F238E27FC236}">
                <a16:creationId xmlns:a16="http://schemas.microsoft.com/office/drawing/2014/main" id="{4ABADF96-52A2-40CA-9822-1500C7DB5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66" y="3721295"/>
            <a:ext cx="3931339" cy="28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05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456223"/>
            <a:ext cx="7886700" cy="886159"/>
          </a:xfrm>
        </p:spPr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Microsoft Data Centers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C3E90-C965-4127-8192-BEA6A8F9E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61" y="2167866"/>
            <a:ext cx="8020878" cy="31178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BAB5AA-EC83-45F7-B2FE-F3B94748DB62}"/>
              </a:ext>
            </a:extLst>
          </p:cNvPr>
          <p:cNvSpPr txBox="1"/>
          <p:nvPr/>
        </p:nvSpPr>
        <p:spPr>
          <a:xfrm>
            <a:off x="576696" y="5635487"/>
            <a:ext cx="799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https://www.eejournal.com/article/xilinx-scores-azure-acceleration-win/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0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456223"/>
            <a:ext cx="7886700" cy="886159"/>
          </a:xfrm>
        </p:spPr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dirty="0"/>
              <a:t>Amazon Cloud Services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AB5AA-EC83-45F7-B2FE-F3B94748DB62}"/>
              </a:ext>
            </a:extLst>
          </p:cNvPr>
          <p:cNvSpPr txBox="1"/>
          <p:nvPr/>
        </p:nvSpPr>
        <p:spPr>
          <a:xfrm>
            <a:off x="576696" y="5635487"/>
            <a:ext cx="799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https://aws.amazon.com/ec2/instance-types/f1/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33F7F-F55D-4FCD-8A55-BBA05BB43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81" y="2167866"/>
            <a:ext cx="6783456" cy="311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3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259" y="456223"/>
            <a:ext cx="7886700" cy="886159"/>
          </a:xfrm>
        </p:spPr>
        <p:txBody>
          <a:bodyPr/>
          <a:lstStyle/>
          <a:p>
            <a:r>
              <a:rPr lang="en-US" dirty="0"/>
              <a:t>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696" y="1481987"/>
            <a:ext cx="7886700" cy="42330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en-US" dirty="0"/>
              <a:t>Baidu AI Applications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AB5AA-EC83-45F7-B2FE-F3B94748DB62}"/>
              </a:ext>
            </a:extLst>
          </p:cNvPr>
          <p:cNvSpPr txBox="1"/>
          <p:nvPr/>
        </p:nvSpPr>
        <p:spPr>
          <a:xfrm>
            <a:off x="576696" y="5635487"/>
            <a:ext cx="799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https://www.electronicsweekly.com/news/business/baidu-adopts-xilinx-ics-fpga-acceleration-2016-10/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EC5DC-739A-4603-8895-71F4F883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796" y="2165971"/>
            <a:ext cx="4624407" cy="30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FCB9-6FD7-410C-A546-39F0C0CCD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4A30E-866F-4F5F-B671-25834829D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35088"/>
            <a:ext cx="7886700" cy="3420282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With the power and the flexibility offered by the new FPGAs like </a:t>
            </a:r>
            <a:r>
              <a:rPr lang="en-US" sz="2800" b="1" dirty="0"/>
              <a:t>Xilinx’s </a:t>
            </a:r>
            <a:r>
              <a:rPr lang="en-US" sz="2800" b="1" dirty="0" err="1"/>
              <a:t>Versal</a:t>
            </a:r>
            <a:r>
              <a:rPr lang="en-US" sz="2800" b="1" dirty="0"/>
              <a:t> </a:t>
            </a:r>
            <a:r>
              <a:rPr lang="en-US" sz="2800" dirty="0"/>
              <a:t>&amp; </a:t>
            </a:r>
            <a:r>
              <a:rPr lang="en-US" sz="2800" b="1" dirty="0"/>
              <a:t>Intel’s </a:t>
            </a:r>
            <a:r>
              <a:rPr lang="en-US" sz="2800" b="1" dirty="0" err="1"/>
              <a:t>Agilex</a:t>
            </a:r>
            <a:r>
              <a:rPr lang="en-US" sz="2800" b="1" dirty="0"/>
              <a:t> </a:t>
            </a:r>
            <a:r>
              <a:rPr lang="en-US" sz="2800" dirty="0"/>
              <a:t>chip families, FPGAs can present a more powerful solution than GPUs for machine learning and AI applications, &amp; can surpass the GPUs in market share in the coming years.</a:t>
            </a:r>
          </a:p>
        </p:txBody>
      </p:sp>
    </p:spTree>
    <p:extLst>
      <p:ext uri="{BB962C8B-B14F-4D97-AF65-F5344CB8AC3E}">
        <p14:creationId xmlns:p14="http://schemas.microsoft.com/office/powerpoint/2010/main" val="10308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7C3F-7937-4D63-9881-0FF93566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397064"/>
            <a:ext cx="7886700" cy="1797249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8241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SJSU-Standard-PPT (5)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SU - Standard - Draft 5.potx" id="{36E5E114-1A42-43F1-917F-B66C68889A8F}" vid="{0DB126CB-D441-464B-B99B-340F3E68FEA0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SU - Standard - Draft 5.potx" id="{36E5E114-1A42-43F1-917F-B66C68889A8F}" vid="{7B5C3B03-1458-4E66-964B-19136E2BB492}"/>
    </a:ext>
  </a:extLst>
</a:theme>
</file>

<file path=ppt/theme/theme3.xml><?xml version="1.0" encoding="utf-8"?>
<a:theme xmlns:a="http://schemas.openxmlformats.org/drawingml/2006/main" name="Titl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SU - Standard - Draft 5.potx" id="{36E5E114-1A42-43F1-917F-B66C68889A8F}" vid="{A99606CA-E4DD-4A7E-ADE3-38754EF64503}"/>
    </a:ext>
  </a:extLst>
</a:theme>
</file>

<file path=ppt/theme/theme4.xml><?xml version="1.0" encoding="utf-8"?>
<a:theme xmlns:a="http://schemas.openxmlformats.org/drawingml/2006/main" name="Bump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SU - Standard - Draft 5.potx" id="{36E5E114-1A42-43F1-917F-B66C68889A8F}" vid="{5B6FD638-AF11-4110-A98B-52A30CAD40C6}"/>
    </a:ext>
  </a:extLst>
</a:theme>
</file>

<file path=ppt/theme/theme5.xml><?xml version="1.0" encoding="utf-8"?>
<a:theme xmlns:a="http://schemas.openxmlformats.org/drawingml/2006/main" name="Section Header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SU - Standard - Draft 5.potx" id="{36E5E114-1A42-43F1-917F-B66C68889A8F}" vid="{7B92B18D-2067-401C-8110-0CCB6A0E47FC}"/>
    </a:ext>
  </a:extLst>
</a:theme>
</file>

<file path=ppt/theme/theme6.xml><?xml version="1.0" encoding="utf-8"?>
<a:theme xmlns:a="http://schemas.openxmlformats.org/drawingml/2006/main" name="Whit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SU - Standard - Draft 5.potx" id="{36E5E114-1A42-43F1-917F-B66C68889A8F}" vid="{304BAEE5-2FC4-42BA-9CBC-59F25EDAC538}"/>
    </a:ext>
  </a:extLst>
</a:theme>
</file>

<file path=ppt/theme/theme7.xml><?xml version="1.0" encoding="utf-8"?>
<a:theme xmlns:a="http://schemas.openxmlformats.org/drawingml/2006/main" name="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SU - Standard - Draft 5.potx" id="{36E5E114-1A42-43F1-917F-B66C68889A8F}" vid="{038E574D-EE11-4760-836B-ADD15C9B1572}"/>
    </a:ext>
  </a:extLst>
</a:theme>
</file>

<file path=ppt/theme/theme8.xml><?xml version="1.0" encoding="utf-8"?>
<a:theme xmlns:a="http://schemas.openxmlformats.org/drawingml/2006/main" name="Imag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SU - Standard - Draft 5.potx" id="{36E5E114-1A42-43F1-917F-B66C68889A8F}" vid="{2FA2181D-B5FB-4A35-83F1-4BE74620503A}"/>
    </a:ext>
  </a:extLst>
</a:theme>
</file>

<file path=ppt/theme/theme9.xml><?xml version="1.0" encoding="utf-8"?>
<a:theme xmlns:a="http://schemas.openxmlformats.org/drawingml/2006/main" name="Chart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JSU - Standard - Draft 5.potx" id="{36E5E114-1A42-43F1-917F-B66C68889A8F}" vid="{A280AFC1-4B8A-4049-87F8-E60A0114FF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SJSU-Standard-PPT (5)</Template>
  <TotalTime>15522</TotalTime>
  <Words>156</Words>
  <Application>Microsoft Office PowerPoint</Application>
  <PresentationFormat>On-screen Show (4:3)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9</vt:i4>
      </vt:variant>
    </vt:vector>
  </HeadingPairs>
  <TitlesOfParts>
    <vt:vector size="26" baseType="lpstr">
      <vt:lpstr>Helvetica Neue</vt:lpstr>
      <vt:lpstr>Algerian</vt:lpstr>
      <vt:lpstr>SJSU Spartan Bold</vt:lpstr>
      <vt:lpstr>Microsoft Sans Serif</vt:lpstr>
      <vt:lpstr>Calibri</vt:lpstr>
      <vt:lpstr>Arial</vt:lpstr>
      <vt:lpstr>Wingdings</vt:lpstr>
      <vt:lpstr>SJSU Spartan Regular</vt:lpstr>
      <vt:lpstr>SJSU-Standard-PPT (5)</vt:lpstr>
      <vt:lpstr>Cover Slides</vt:lpstr>
      <vt:lpstr>Title Slides</vt:lpstr>
      <vt:lpstr>Bumper Slides</vt:lpstr>
      <vt:lpstr>Section Headers</vt:lpstr>
      <vt:lpstr>White Content Slides</vt:lpstr>
      <vt:lpstr>Blue Content Slides</vt:lpstr>
      <vt:lpstr>Image Slides</vt:lpstr>
      <vt:lpstr>Charts</vt:lpstr>
      <vt:lpstr>EE 295 Final Presentation</vt:lpstr>
      <vt:lpstr>Machine Learning</vt:lpstr>
      <vt:lpstr>AI Accelerators</vt:lpstr>
      <vt:lpstr>FPGAs</vt:lpstr>
      <vt:lpstr>Market</vt:lpstr>
      <vt:lpstr>Market</vt:lpstr>
      <vt:lpstr>Market</vt:lpstr>
      <vt:lpstr>Conclusion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Wrappe</dc:creator>
  <cp:keywords>No Markings, , , , , , , , , </cp:keywords>
  <cp:lastModifiedBy>Muhammad Aldacher</cp:lastModifiedBy>
  <cp:revision>274</cp:revision>
  <cp:lastPrinted>2018-04-06T03:01:01Z</cp:lastPrinted>
  <dcterms:created xsi:type="dcterms:W3CDTF">2017-08-23T13:02:48Z</dcterms:created>
  <dcterms:modified xsi:type="dcterms:W3CDTF">2019-12-03T07:51:24Z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67dd014a-961b-4c09-b8aa-fcc100306e3d</vt:lpwstr>
  </property>
  <property fmtid="{D5CDD505-2E9C-101B-9397-08002B2CF9AE}" pid="3" name="XilinxPublication Year">
    <vt:lpwstr/>
  </property>
  <property fmtid="{D5CDD505-2E9C-101B-9397-08002B2CF9AE}" pid="4" name="XilinxVisual Markings">
    <vt:lpwstr/>
  </property>
  <property fmtid="{D5CDD505-2E9C-101B-9397-08002B2CF9AE}" pid="5" name="XilinxAdditional Classifications">
    <vt:lpwstr/>
  </property>
  <property fmtid="{D5CDD505-2E9C-101B-9397-08002B2CF9AE}" pid="6" name="XilinxDevelopment Projects">
    <vt:lpwstr/>
  </property>
  <property fmtid="{D5CDD505-2E9C-101B-9397-08002B2CF9AE}" pid="7" name="XilinxThird Party">
    <vt:lpwstr/>
  </property>
  <property fmtid="{D5CDD505-2E9C-101B-9397-08002B2CF9AE}" pid="8" name="XilinxExport Control">
    <vt:lpwstr/>
  </property>
  <property fmtid="{D5CDD505-2E9C-101B-9397-08002B2CF9AE}" pid="9" name="XilinxNote (Line 2)">
    <vt:lpwstr/>
  </property>
  <property fmtid="{D5CDD505-2E9C-101B-9397-08002B2CF9AE}" pid="10" name="XilinxClassification">
    <vt:lpwstr>No Markings</vt:lpwstr>
  </property>
</Properties>
</file>